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69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45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576" cy="36576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Influence of Environment on Audiovisual Subjective Tests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 smtClean="0"/>
              <a:t>AGH, NTIA, Intel, IRCCyN</a:t>
            </a:r>
            <a:r>
              <a:rPr lang="en-US" dirty="0"/>
              <a:t>, </a:t>
            </a: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err="1" smtClean="0"/>
              <a:t>Opticom</a:t>
            </a:r>
            <a:r>
              <a:rPr lang="en-US" dirty="0" smtClean="0"/>
              <a:t>, Technicolor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13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3858768" cy="4525963"/>
          </a:xfrm>
        </p:spPr>
        <p:txBody>
          <a:bodyPr/>
          <a:lstStyle/>
          <a:p>
            <a:r>
              <a:rPr lang="en-US" dirty="0" smtClean="0"/>
              <a:t>CI drops as number of subjects increases</a:t>
            </a:r>
          </a:p>
          <a:p>
            <a:r>
              <a:rPr lang="en-US" dirty="0" smtClean="0"/>
              <a:t>1/</a:t>
            </a:r>
            <a:r>
              <a:rPr lang="en-US" dirty="0" err="1" smtClean="0"/>
              <a:t>sqrt</a:t>
            </a:r>
            <a:r>
              <a:rPr lang="en-US" dirty="0" smtClean="0"/>
              <a:t>(N)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122531"/>
            <a:ext cx="4572000" cy="36576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Confidence Interval (CI)</a:t>
            </a:r>
            <a:br>
              <a:rPr lang="en-US" dirty="0" smtClean="0"/>
            </a:br>
            <a:r>
              <a:rPr lang="en-US" dirty="0" smtClean="0"/>
              <a:t>Number of Subjects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318" y="4797239"/>
            <a:ext cx="45720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11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0494" y="1929384"/>
            <a:ext cx="6096000" cy="3657600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3200400" cy="4525963"/>
          </a:xfrm>
        </p:spPr>
        <p:txBody>
          <a:bodyPr/>
          <a:lstStyle/>
          <a:p>
            <a:r>
              <a:rPr lang="en-US" dirty="0" smtClean="0"/>
              <a:t>Blue Controlled</a:t>
            </a:r>
          </a:p>
          <a:p>
            <a:r>
              <a:rPr lang="en-US" dirty="0" smtClean="0"/>
              <a:t>Red Public</a:t>
            </a:r>
          </a:p>
          <a:p>
            <a:endParaRPr lang="en-US" dirty="0"/>
          </a:p>
          <a:p>
            <a:r>
              <a:rPr lang="en-US" dirty="0" smtClean="0"/>
              <a:t>Controlled </a:t>
            </a:r>
            <a:r>
              <a:rPr lang="en-US" dirty="0" smtClean="0">
                <a:sym typeface="Wingdings" pitchFamily="2" charset="2"/>
              </a:rPr>
              <a:t> Similar Performance</a:t>
            </a:r>
          </a:p>
          <a:p>
            <a:r>
              <a:rPr lang="en-US" dirty="0" smtClean="0">
                <a:sym typeface="Wingdings" pitchFamily="2" charset="2"/>
              </a:rPr>
              <a:t>Public  Need More Subjects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24 in Controlled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35 in Public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Discrimination Power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10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090853"/>
              </p:ext>
            </p:extLst>
          </p:nvPr>
        </p:nvGraphicFramePr>
        <p:xfrm>
          <a:off x="3291840" y="3429000"/>
          <a:ext cx="5257802" cy="26700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01189"/>
                <a:gridCol w="913856"/>
                <a:gridCol w="913856"/>
                <a:gridCol w="913856"/>
                <a:gridCol w="913856"/>
                <a:gridCol w="801189"/>
              </a:tblGrid>
              <a:tr h="445008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6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7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45008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14%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15%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16%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13%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45008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3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14%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12%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11%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10%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45008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15%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12%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16%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13%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45008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6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16%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11%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16%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10%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45008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7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13%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10%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13%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10%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Different Conclusions</a:t>
            </a:r>
            <a:endParaRPr lang="en-US" dirty="0"/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457200" y="1481329"/>
            <a:ext cx="7991856" cy="1874520"/>
          </a:xfrm>
          <a:prstGeom prst="rect">
            <a:avLst/>
          </a:prstGeom>
        </p:spPr>
        <p:txBody>
          <a:bodyPr vert="horz">
            <a:normAutofit fontScale="925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 smtClean="0"/>
              <a:t>Percent of Trials</a:t>
            </a:r>
          </a:p>
          <a:p>
            <a:r>
              <a:rPr lang="en-US" dirty="0" smtClean="0"/>
              <a:t>One dataset distinguished between PVS pairs; and the other dataset did not</a:t>
            </a:r>
          </a:p>
          <a:p>
            <a:r>
              <a:rPr lang="en-US" dirty="0" smtClean="0"/>
              <a:t>Opposite conclusions rare &lt; 0.03%, 8 subjects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73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645920" y="1481328"/>
            <a:ext cx="7040880" cy="520293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Native language / speech comprehension</a:t>
            </a:r>
          </a:p>
          <a:p>
            <a:r>
              <a:rPr lang="en-US" dirty="0" smtClean="0"/>
              <a:t>Culture / country of origin</a:t>
            </a:r>
          </a:p>
          <a:p>
            <a:r>
              <a:rPr lang="en-US" dirty="0" smtClean="0"/>
              <a:t>Lighting</a:t>
            </a:r>
          </a:p>
          <a:p>
            <a:r>
              <a:rPr lang="en-US" dirty="0" smtClean="0"/>
              <a:t>Background noise</a:t>
            </a:r>
          </a:p>
          <a:p>
            <a:r>
              <a:rPr lang="en-US" dirty="0" smtClean="0"/>
              <a:t>Wall color</a:t>
            </a:r>
          </a:p>
          <a:p>
            <a:r>
              <a:rPr lang="en-US" dirty="0" smtClean="0"/>
              <a:t>Objects on the wall</a:t>
            </a:r>
          </a:p>
          <a:p>
            <a:r>
              <a:rPr lang="en-US" dirty="0" smtClean="0"/>
              <a:t>Viewing distance</a:t>
            </a:r>
          </a:p>
          <a:p>
            <a:r>
              <a:rPr lang="en-US" dirty="0" smtClean="0"/>
              <a:t>Monitor calibration</a:t>
            </a:r>
          </a:p>
          <a:p>
            <a:r>
              <a:rPr lang="en-US" dirty="0" smtClean="0"/>
              <a:t>Color blindness</a:t>
            </a:r>
          </a:p>
          <a:p>
            <a:r>
              <a:rPr lang="en-US" dirty="0" smtClean="0"/>
              <a:t>Vision good but not 20/20</a:t>
            </a:r>
          </a:p>
          <a:p>
            <a:r>
              <a:rPr lang="en-US" dirty="0" smtClean="0"/>
              <a:t>Hearing (not tested)</a:t>
            </a:r>
          </a:p>
          <a:p>
            <a:r>
              <a:rPr lang="en-US" dirty="0" smtClean="0"/>
              <a:t>Translation of ACR scale labels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Factors Obscured by Personal Opinion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511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Most Important Variables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/>
              <a:t>Total Number of Subjects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/>
              <a:t>People—opinions differ among subjects</a:t>
            </a:r>
          </a:p>
          <a:p>
            <a:endParaRPr lang="en-US" dirty="0" smtClean="0"/>
          </a:p>
          <a:p>
            <a:r>
              <a:rPr lang="en-US" dirty="0" smtClean="0"/>
              <a:t>MOS appears relative</a:t>
            </a:r>
          </a:p>
          <a:p>
            <a:pPr lvl="1"/>
            <a:r>
              <a:rPr lang="en-US" dirty="0" smtClean="0"/>
              <a:t>Order of impairments consistent</a:t>
            </a:r>
          </a:p>
          <a:p>
            <a:pPr lvl="1"/>
            <a:r>
              <a:rPr lang="en-US" dirty="0" smtClean="0"/>
              <a:t>Use same </a:t>
            </a:r>
            <a:r>
              <a:rPr lang="en-US" dirty="0"/>
              <a:t>s</a:t>
            </a:r>
            <a:r>
              <a:rPr lang="en-US" dirty="0" smtClean="0"/>
              <a:t>ubjects when comparing factors</a:t>
            </a:r>
          </a:p>
          <a:p>
            <a:endParaRPr lang="en-US" dirty="0" smtClean="0"/>
          </a:p>
          <a:p>
            <a:r>
              <a:rPr lang="en-US" dirty="0" smtClean="0"/>
              <a:t>Environment Constraints Significantly Less Impact on MOS than Differences Between People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44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5521452" cy="476402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Wide Range of </a:t>
            </a:r>
            <a:r>
              <a:rPr lang="en-US" dirty="0" smtClean="0"/>
              <a:t>Quality</a:t>
            </a:r>
          </a:p>
          <a:p>
            <a:pPr lvl="1"/>
            <a:r>
              <a:rPr lang="en-US" dirty="0" smtClean="0"/>
              <a:t>Original—Heavily Compressed</a:t>
            </a:r>
            <a:endParaRPr lang="en-US" dirty="0" smtClean="0"/>
          </a:p>
          <a:p>
            <a:r>
              <a:rPr lang="en-US" dirty="0"/>
              <a:t>VGA </a:t>
            </a:r>
            <a:endParaRPr lang="en-US" dirty="0" smtClean="0"/>
          </a:p>
          <a:p>
            <a:r>
              <a:rPr lang="en-US" dirty="0" smtClean="0"/>
              <a:t>60 </a:t>
            </a:r>
            <a:r>
              <a:rPr lang="en-US" dirty="0"/>
              <a:t>clips</a:t>
            </a:r>
          </a:p>
          <a:p>
            <a:r>
              <a:rPr lang="en-US" dirty="0" smtClean="0"/>
              <a:t>10 </a:t>
            </a:r>
            <a:r>
              <a:rPr lang="en-US" dirty="0"/>
              <a:t>SRC </a:t>
            </a:r>
          </a:p>
          <a:p>
            <a:pPr lvl="1"/>
            <a:r>
              <a:rPr lang="en-US" dirty="0"/>
              <a:t>50% English Language</a:t>
            </a:r>
          </a:p>
          <a:p>
            <a:pPr lvl="1"/>
            <a:r>
              <a:rPr lang="en-US" dirty="0"/>
              <a:t>50% Music Only</a:t>
            </a:r>
          </a:p>
          <a:p>
            <a:endParaRPr lang="en-US" dirty="0" smtClean="0"/>
          </a:p>
          <a:p>
            <a:r>
              <a:rPr lang="en-US" dirty="0" smtClean="0"/>
              <a:t>ACR </a:t>
            </a:r>
            <a:r>
              <a:rPr lang="en-US" dirty="0"/>
              <a:t>5-level</a:t>
            </a:r>
          </a:p>
          <a:p>
            <a:r>
              <a:rPr lang="en-US" dirty="0"/>
              <a:t>Subjective test used light compression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 Design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8652" y="1885657"/>
            <a:ext cx="1224643" cy="914400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4552" y="1886184"/>
            <a:ext cx="1216152" cy="914400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8652" y="3009783"/>
            <a:ext cx="1216152" cy="914400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4552" y="3010134"/>
            <a:ext cx="1216152" cy="914400"/>
          </a:xfrm>
          <a:prstGeom prst="rect">
            <a:avLst/>
          </a:prstGeom>
        </p:spPr>
      </p:pic>
      <p:pic>
        <p:nvPicPr>
          <p:cNvPr id="8" name="Picture 7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8652" y="761531"/>
            <a:ext cx="1216152" cy="914400"/>
          </a:xfrm>
          <a:prstGeom prst="rect">
            <a:avLst/>
          </a:prstGeom>
        </p:spPr>
      </p:pic>
      <p:pic>
        <p:nvPicPr>
          <p:cNvPr id="9" name="Picture 8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8652" y="4133909"/>
            <a:ext cx="1216152" cy="914400"/>
          </a:xfrm>
          <a:prstGeom prst="rect">
            <a:avLst/>
          </a:prstGeom>
        </p:spPr>
      </p:pic>
      <p:pic>
        <p:nvPicPr>
          <p:cNvPr id="10" name="Picture 9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4552" y="4134084"/>
            <a:ext cx="1216152" cy="914400"/>
          </a:xfrm>
          <a:prstGeom prst="rect">
            <a:avLst/>
          </a:prstGeom>
        </p:spPr>
      </p:pic>
      <p:pic>
        <p:nvPicPr>
          <p:cNvPr id="12" name="Picture 11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4552" y="762234"/>
            <a:ext cx="1216152" cy="9144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8652" y="5258034"/>
            <a:ext cx="1219200" cy="9144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4552" y="5258034"/>
            <a:ext cx="12192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8600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Country</a:t>
            </a:r>
          </a:p>
          <a:p>
            <a:r>
              <a:rPr lang="en-US" dirty="0" smtClean="0"/>
              <a:t>Native language </a:t>
            </a:r>
          </a:p>
          <a:p>
            <a:r>
              <a:rPr lang="en-US" dirty="0" smtClean="0"/>
              <a:t>Audio presentation device</a:t>
            </a:r>
          </a:p>
          <a:p>
            <a:pPr lvl="1"/>
            <a:r>
              <a:rPr lang="en-US" dirty="0" smtClean="0"/>
              <a:t>Speakers </a:t>
            </a:r>
            <a:r>
              <a:rPr lang="en-US" dirty="0" smtClean="0"/>
              <a:t>/ </a:t>
            </a:r>
            <a:r>
              <a:rPr lang="en-US" dirty="0" smtClean="0"/>
              <a:t>earbuds / headphones</a:t>
            </a:r>
            <a:endParaRPr lang="en-US" dirty="0" smtClean="0"/>
          </a:p>
          <a:p>
            <a:r>
              <a:rPr lang="en-US" dirty="0" smtClean="0"/>
              <a:t>Monitor size (7” to 42”)</a:t>
            </a:r>
          </a:p>
          <a:p>
            <a:r>
              <a:rPr lang="en-US" dirty="0" smtClean="0"/>
              <a:t>Viewing distance, angle (8º to 20º)</a:t>
            </a:r>
          </a:p>
          <a:p>
            <a:r>
              <a:rPr lang="en-US" dirty="0" smtClean="0"/>
              <a:t>Screen brightness, color (calibrated, default)</a:t>
            </a:r>
          </a:p>
          <a:p>
            <a:r>
              <a:rPr lang="en-US" dirty="0" smtClean="0"/>
              <a:t>Lighting (20 lux to 200 lux)</a:t>
            </a:r>
          </a:p>
          <a:p>
            <a:r>
              <a:rPr lang="en-US" dirty="0" smtClean="0"/>
              <a:t>Controlled laboratory / public area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 Variables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184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10 datasets</a:t>
            </a:r>
          </a:p>
          <a:p>
            <a:r>
              <a:rPr lang="en-US" dirty="0" smtClean="0"/>
              <a:t>6 Labs</a:t>
            </a:r>
          </a:p>
          <a:p>
            <a:pPr lvl="1"/>
            <a:r>
              <a:rPr lang="en-US" dirty="0" smtClean="0"/>
              <a:t>6 </a:t>
            </a:r>
            <a:r>
              <a:rPr lang="en-US" dirty="0" smtClean="0"/>
              <a:t>Controlled Environments</a:t>
            </a:r>
          </a:p>
          <a:p>
            <a:pPr lvl="1"/>
            <a:r>
              <a:rPr lang="en-US" dirty="0" smtClean="0"/>
              <a:t>4 </a:t>
            </a:r>
            <a:r>
              <a:rPr lang="en-US" dirty="0" smtClean="0"/>
              <a:t>Public Environments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82" y="3431181"/>
            <a:ext cx="54864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896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0752" y="1234440"/>
            <a:ext cx="4876800" cy="3657600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3712464" cy="4581144"/>
          </a:xfrm>
        </p:spPr>
        <p:txBody>
          <a:bodyPr>
            <a:normAutofit lnSpcReduction="10000"/>
          </a:bodyPr>
          <a:lstStyle/>
          <a:p>
            <a:pPr marL="624078" indent="-514350">
              <a:buFont typeface="+mj-lt"/>
              <a:buAutoNum type="arabicPeriod"/>
            </a:pPr>
            <a:r>
              <a:rPr lang="en-US" dirty="0"/>
              <a:t>NTIA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/>
              <a:t>NTIA </a:t>
            </a:r>
            <a:r>
              <a:rPr lang="en-US" sz="1700" dirty="0">
                <a:solidFill>
                  <a:srgbClr val="FF0000"/>
                </a:solidFill>
              </a:rPr>
              <a:t>public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/>
              <a:t>Intel 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/>
              <a:t>IRCCyN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/>
              <a:t>IRCCyN </a:t>
            </a:r>
            <a:r>
              <a:rPr lang="en-US" sz="1700" dirty="0">
                <a:solidFill>
                  <a:srgbClr val="FF0000"/>
                </a:solidFill>
              </a:rPr>
              <a:t>public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/>
              <a:t>Technicolor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/>
              <a:t>Technicolor </a:t>
            </a:r>
            <a:r>
              <a:rPr lang="en-US" sz="1700" dirty="0">
                <a:solidFill>
                  <a:srgbClr val="FF0000"/>
                </a:solidFill>
              </a:rPr>
              <a:t>public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/>
              <a:t>AGH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/>
              <a:t>AGH </a:t>
            </a:r>
            <a:r>
              <a:rPr lang="en-US" sz="1700" dirty="0">
                <a:solidFill>
                  <a:srgbClr val="FF0000"/>
                </a:solidFill>
              </a:rPr>
              <a:t>public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/>
              <a:t>OPTICOM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Subjects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85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4368308"/>
              </p:ext>
            </p:extLst>
          </p:nvPr>
        </p:nvGraphicFramePr>
        <p:xfrm>
          <a:off x="1207008" y="1636776"/>
          <a:ext cx="6547103" cy="45354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8288"/>
                <a:gridCol w="611199"/>
                <a:gridCol w="609923"/>
                <a:gridCol w="609923"/>
                <a:gridCol w="609923"/>
                <a:gridCol w="609923"/>
                <a:gridCol w="609923"/>
                <a:gridCol w="609923"/>
                <a:gridCol w="609923"/>
                <a:gridCol w="609923"/>
                <a:gridCol w="588232"/>
              </a:tblGrid>
              <a:tr h="271853">
                <a:tc>
                  <a:txBody>
                    <a:bodyPr/>
                    <a:lstStyle/>
                    <a:p>
                      <a:endParaRPr lang="en-US" sz="12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2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200">
                          <a:effectLst/>
                        </a:rPr>
                        <a:t>2</a:t>
                      </a:r>
                      <a:endParaRPr lang="en-US" sz="120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200">
                          <a:effectLst/>
                        </a:rPr>
                        <a:t>3</a:t>
                      </a:r>
                      <a:endParaRPr lang="en-US" sz="120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200">
                          <a:effectLst/>
                        </a:rPr>
                        <a:t>4</a:t>
                      </a:r>
                      <a:endParaRPr lang="en-US" sz="120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200">
                          <a:effectLst/>
                        </a:rPr>
                        <a:t>5</a:t>
                      </a:r>
                      <a:endParaRPr lang="en-US" sz="120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200">
                          <a:effectLst/>
                        </a:rPr>
                        <a:t>6</a:t>
                      </a:r>
                      <a:endParaRPr lang="en-US" sz="120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200">
                          <a:effectLst/>
                        </a:rPr>
                        <a:t>7</a:t>
                      </a:r>
                      <a:endParaRPr lang="en-US" sz="120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200">
                          <a:effectLst/>
                        </a:rPr>
                        <a:t>8</a:t>
                      </a:r>
                      <a:endParaRPr lang="en-US" sz="120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200">
                          <a:effectLst/>
                        </a:rPr>
                        <a:t>9</a:t>
                      </a:r>
                      <a:endParaRPr lang="en-US" sz="120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200">
                          <a:effectLst/>
                        </a:rPr>
                        <a:t>10</a:t>
                      </a:r>
                      <a:endParaRPr lang="en-US" sz="120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0595">
                <a:tc>
                  <a:txBody>
                    <a:bodyPr/>
                    <a:lstStyle/>
                    <a:p>
                      <a:pPr indent="0" algn="ctr"/>
                      <a:r>
                        <a:rPr lang="en-US" sz="12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200" dirty="0">
                          <a:effectLst/>
                        </a:rPr>
                        <a:t>1.00</a:t>
                      </a:r>
                      <a:endParaRPr lang="en-US" sz="12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200" dirty="0">
                          <a:effectLst/>
                        </a:rPr>
                        <a:t>0.95</a:t>
                      </a:r>
                      <a:endParaRPr lang="en-US" sz="12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200">
                          <a:effectLst/>
                        </a:rPr>
                        <a:t>0.98</a:t>
                      </a:r>
                      <a:endParaRPr lang="en-US" sz="120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200">
                          <a:effectLst/>
                        </a:rPr>
                        <a:t>0.97</a:t>
                      </a:r>
                      <a:endParaRPr lang="en-US" sz="120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200">
                          <a:effectLst/>
                        </a:rPr>
                        <a:t>0.97</a:t>
                      </a:r>
                      <a:endParaRPr lang="en-US" sz="120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200">
                          <a:effectLst/>
                        </a:rPr>
                        <a:t>0.97</a:t>
                      </a:r>
                      <a:endParaRPr lang="en-US" sz="120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200">
                          <a:effectLst/>
                        </a:rPr>
                        <a:t>0.98</a:t>
                      </a:r>
                      <a:endParaRPr lang="en-US" sz="120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200">
                          <a:effectLst/>
                        </a:rPr>
                        <a:t>0.97</a:t>
                      </a:r>
                      <a:endParaRPr lang="en-US" sz="120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200">
                          <a:effectLst/>
                        </a:rPr>
                        <a:t>0.96</a:t>
                      </a:r>
                      <a:endParaRPr lang="en-US" sz="120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200">
                          <a:effectLst/>
                        </a:rPr>
                        <a:t>0.95</a:t>
                      </a:r>
                      <a:endParaRPr lang="en-US" sz="120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0595">
                <a:tc>
                  <a:txBody>
                    <a:bodyPr/>
                    <a:lstStyle/>
                    <a:p>
                      <a:pPr indent="0" algn="ctr"/>
                      <a:r>
                        <a:rPr lang="en-US" sz="1200">
                          <a:effectLst/>
                        </a:rPr>
                        <a:t>2</a:t>
                      </a:r>
                      <a:endParaRPr lang="en-US" sz="120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200">
                          <a:effectLst/>
                        </a:rPr>
                        <a:t>0.95</a:t>
                      </a:r>
                      <a:endParaRPr lang="en-US" sz="120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200" dirty="0">
                          <a:effectLst/>
                        </a:rPr>
                        <a:t>1.00</a:t>
                      </a:r>
                      <a:endParaRPr lang="en-US" sz="12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200" dirty="0">
                          <a:effectLst/>
                        </a:rPr>
                        <a:t>0.95</a:t>
                      </a:r>
                      <a:endParaRPr lang="en-US" sz="12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200">
                          <a:effectLst/>
                        </a:rPr>
                        <a:t>0.94</a:t>
                      </a:r>
                      <a:endParaRPr lang="en-US" sz="120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200">
                          <a:effectLst/>
                        </a:rPr>
                        <a:t>0.94</a:t>
                      </a:r>
                      <a:endParaRPr lang="en-US" sz="120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200">
                          <a:effectLst/>
                        </a:rPr>
                        <a:t>0.93</a:t>
                      </a:r>
                      <a:endParaRPr lang="en-US" sz="120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200">
                          <a:effectLst/>
                        </a:rPr>
                        <a:t>0.96</a:t>
                      </a:r>
                      <a:endParaRPr lang="en-US" sz="120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200">
                          <a:effectLst/>
                        </a:rPr>
                        <a:t>0.94</a:t>
                      </a:r>
                      <a:endParaRPr lang="en-US" sz="120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200">
                          <a:effectLst/>
                        </a:rPr>
                        <a:t>0.93</a:t>
                      </a:r>
                      <a:endParaRPr lang="en-US" sz="120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200">
                          <a:effectLst/>
                        </a:rPr>
                        <a:t>0.93</a:t>
                      </a:r>
                      <a:endParaRPr lang="en-US" sz="120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0595">
                <a:tc>
                  <a:txBody>
                    <a:bodyPr/>
                    <a:lstStyle/>
                    <a:p>
                      <a:pPr indent="0" algn="ctr"/>
                      <a:r>
                        <a:rPr lang="en-US" sz="1200">
                          <a:effectLst/>
                        </a:rPr>
                        <a:t>3</a:t>
                      </a:r>
                      <a:endParaRPr lang="en-US" sz="120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200">
                          <a:effectLst/>
                        </a:rPr>
                        <a:t>0.98</a:t>
                      </a:r>
                      <a:endParaRPr lang="en-US" sz="120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200">
                          <a:effectLst/>
                        </a:rPr>
                        <a:t>0.95</a:t>
                      </a:r>
                      <a:endParaRPr lang="en-US" sz="120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200" dirty="0">
                          <a:effectLst/>
                        </a:rPr>
                        <a:t>1.00</a:t>
                      </a:r>
                      <a:endParaRPr lang="en-US" sz="12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200" dirty="0">
                          <a:effectLst/>
                        </a:rPr>
                        <a:t>0.98</a:t>
                      </a:r>
                      <a:endParaRPr lang="en-US" sz="12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200" dirty="0">
                          <a:effectLst/>
                        </a:rPr>
                        <a:t>0.98</a:t>
                      </a:r>
                      <a:endParaRPr lang="en-US" sz="12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200">
                          <a:effectLst/>
                        </a:rPr>
                        <a:t>0.98</a:t>
                      </a:r>
                      <a:endParaRPr lang="en-US" sz="120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200" dirty="0">
                          <a:effectLst/>
                        </a:rPr>
                        <a:t>0.99</a:t>
                      </a:r>
                      <a:endParaRPr lang="en-US" sz="12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200">
                          <a:effectLst/>
                        </a:rPr>
                        <a:t>0.98</a:t>
                      </a:r>
                      <a:endParaRPr lang="en-US" sz="120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200">
                          <a:effectLst/>
                        </a:rPr>
                        <a:t>0.97</a:t>
                      </a:r>
                      <a:endParaRPr lang="en-US" sz="120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200">
                          <a:effectLst/>
                        </a:rPr>
                        <a:t>0.97</a:t>
                      </a:r>
                      <a:endParaRPr lang="en-US" sz="120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0595">
                <a:tc>
                  <a:txBody>
                    <a:bodyPr/>
                    <a:lstStyle/>
                    <a:p>
                      <a:pPr indent="0" algn="ctr"/>
                      <a:r>
                        <a:rPr lang="en-US" sz="1200">
                          <a:effectLst/>
                        </a:rPr>
                        <a:t>4</a:t>
                      </a:r>
                      <a:endParaRPr lang="en-US" sz="120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200">
                          <a:effectLst/>
                        </a:rPr>
                        <a:t>0.97</a:t>
                      </a:r>
                      <a:endParaRPr lang="en-US" sz="120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200">
                          <a:effectLst/>
                        </a:rPr>
                        <a:t>0.94</a:t>
                      </a:r>
                      <a:endParaRPr lang="en-US" sz="120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200" dirty="0">
                          <a:effectLst/>
                        </a:rPr>
                        <a:t>0.98</a:t>
                      </a:r>
                      <a:endParaRPr lang="en-US" sz="12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200" dirty="0">
                          <a:effectLst/>
                        </a:rPr>
                        <a:t>1.00</a:t>
                      </a:r>
                      <a:endParaRPr lang="en-US" sz="12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200">
                          <a:effectLst/>
                        </a:rPr>
                        <a:t>0.98</a:t>
                      </a:r>
                      <a:endParaRPr lang="en-US" sz="120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200" dirty="0">
                          <a:effectLst/>
                        </a:rPr>
                        <a:t>0.96</a:t>
                      </a:r>
                      <a:endParaRPr lang="en-US" sz="12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200">
                          <a:effectLst/>
                        </a:rPr>
                        <a:t>0.97</a:t>
                      </a:r>
                      <a:endParaRPr lang="en-US" sz="120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200">
                          <a:effectLst/>
                        </a:rPr>
                        <a:t>0.97</a:t>
                      </a:r>
                      <a:endParaRPr lang="en-US" sz="120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200">
                          <a:effectLst/>
                        </a:rPr>
                        <a:t>0.96</a:t>
                      </a:r>
                      <a:endParaRPr lang="en-US" sz="120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200">
                          <a:effectLst/>
                        </a:rPr>
                        <a:t>0.96</a:t>
                      </a:r>
                      <a:endParaRPr lang="en-US" sz="120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0595">
                <a:tc>
                  <a:txBody>
                    <a:bodyPr/>
                    <a:lstStyle/>
                    <a:p>
                      <a:pPr indent="0" algn="ctr"/>
                      <a:r>
                        <a:rPr lang="en-US" sz="1200">
                          <a:effectLst/>
                        </a:rPr>
                        <a:t>5</a:t>
                      </a:r>
                      <a:endParaRPr lang="en-US" sz="120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200">
                          <a:effectLst/>
                        </a:rPr>
                        <a:t>0.97</a:t>
                      </a:r>
                      <a:endParaRPr lang="en-US" sz="120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200">
                          <a:effectLst/>
                        </a:rPr>
                        <a:t>0.94</a:t>
                      </a:r>
                      <a:endParaRPr lang="en-US" sz="120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200">
                          <a:effectLst/>
                        </a:rPr>
                        <a:t>0.98</a:t>
                      </a:r>
                      <a:endParaRPr lang="en-US" sz="120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200" dirty="0">
                          <a:effectLst/>
                        </a:rPr>
                        <a:t>0.98</a:t>
                      </a:r>
                      <a:endParaRPr lang="en-US" sz="12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200">
                          <a:effectLst/>
                        </a:rPr>
                        <a:t>1.00</a:t>
                      </a:r>
                      <a:endParaRPr lang="en-US" sz="120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200">
                          <a:effectLst/>
                        </a:rPr>
                        <a:t>0.96</a:t>
                      </a:r>
                      <a:endParaRPr lang="en-US" sz="120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200" dirty="0">
                          <a:effectLst/>
                        </a:rPr>
                        <a:t>0.97</a:t>
                      </a:r>
                      <a:endParaRPr lang="en-US" sz="12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200">
                          <a:effectLst/>
                        </a:rPr>
                        <a:t>0.96</a:t>
                      </a:r>
                      <a:endParaRPr lang="en-US" sz="120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200">
                          <a:effectLst/>
                        </a:rPr>
                        <a:t>0.97</a:t>
                      </a:r>
                      <a:endParaRPr lang="en-US" sz="120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200">
                          <a:effectLst/>
                        </a:rPr>
                        <a:t>0.96</a:t>
                      </a:r>
                      <a:endParaRPr lang="en-US" sz="120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0595">
                <a:tc>
                  <a:txBody>
                    <a:bodyPr/>
                    <a:lstStyle/>
                    <a:p>
                      <a:pPr indent="0" algn="ctr"/>
                      <a:r>
                        <a:rPr lang="en-US" sz="1200">
                          <a:effectLst/>
                        </a:rPr>
                        <a:t>6</a:t>
                      </a:r>
                      <a:endParaRPr lang="en-US" sz="120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200">
                          <a:effectLst/>
                        </a:rPr>
                        <a:t>0.97</a:t>
                      </a:r>
                      <a:endParaRPr lang="en-US" sz="120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200">
                          <a:effectLst/>
                        </a:rPr>
                        <a:t>0.93</a:t>
                      </a:r>
                      <a:endParaRPr lang="en-US" sz="120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200">
                          <a:effectLst/>
                        </a:rPr>
                        <a:t>0.98</a:t>
                      </a:r>
                      <a:endParaRPr lang="en-US" sz="120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200">
                          <a:effectLst/>
                        </a:rPr>
                        <a:t>0.96</a:t>
                      </a:r>
                      <a:endParaRPr lang="en-US" sz="120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200" dirty="0">
                          <a:effectLst/>
                        </a:rPr>
                        <a:t>0.96</a:t>
                      </a:r>
                      <a:endParaRPr lang="en-US" sz="12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200">
                          <a:effectLst/>
                        </a:rPr>
                        <a:t>1.00</a:t>
                      </a:r>
                      <a:endParaRPr lang="en-US" sz="120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200">
                          <a:effectLst/>
                        </a:rPr>
                        <a:t>0.99</a:t>
                      </a:r>
                      <a:endParaRPr lang="en-US" sz="120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200" dirty="0">
                          <a:effectLst/>
                        </a:rPr>
                        <a:t>0.97</a:t>
                      </a:r>
                      <a:endParaRPr lang="en-US" sz="12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200">
                          <a:effectLst/>
                        </a:rPr>
                        <a:t>0.97</a:t>
                      </a:r>
                      <a:endParaRPr lang="en-US" sz="120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200">
                          <a:effectLst/>
                        </a:rPr>
                        <a:t>0.95</a:t>
                      </a:r>
                      <a:endParaRPr lang="en-US" sz="120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0595">
                <a:tc>
                  <a:txBody>
                    <a:bodyPr/>
                    <a:lstStyle/>
                    <a:p>
                      <a:pPr indent="0" algn="ctr"/>
                      <a:r>
                        <a:rPr lang="en-US" sz="1200">
                          <a:effectLst/>
                        </a:rPr>
                        <a:t>7</a:t>
                      </a:r>
                      <a:endParaRPr lang="en-US" sz="120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200">
                          <a:effectLst/>
                        </a:rPr>
                        <a:t>0.98</a:t>
                      </a:r>
                      <a:endParaRPr lang="en-US" sz="120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200">
                          <a:effectLst/>
                        </a:rPr>
                        <a:t>0.96</a:t>
                      </a:r>
                      <a:endParaRPr lang="en-US" sz="120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200">
                          <a:effectLst/>
                        </a:rPr>
                        <a:t>0.99</a:t>
                      </a:r>
                      <a:endParaRPr lang="en-US" sz="120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200">
                          <a:effectLst/>
                        </a:rPr>
                        <a:t>0.97</a:t>
                      </a:r>
                      <a:endParaRPr lang="en-US" sz="120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200" dirty="0">
                          <a:effectLst/>
                        </a:rPr>
                        <a:t>0.97</a:t>
                      </a:r>
                      <a:endParaRPr lang="en-US" sz="12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200" dirty="0">
                          <a:effectLst/>
                        </a:rPr>
                        <a:t>0.99</a:t>
                      </a:r>
                      <a:endParaRPr lang="en-US" sz="12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200">
                          <a:effectLst/>
                        </a:rPr>
                        <a:t>1.00</a:t>
                      </a:r>
                      <a:endParaRPr lang="en-US" sz="120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200" dirty="0">
                          <a:effectLst/>
                        </a:rPr>
                        <a:t>0.97</a:t>
                      </a:r>
                      <a:endParaRPr lang="en-US" sz="12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200">
                          <a:effectLst/>
                        </a:rPr>
                        <a:t>0.97</a:t>
                      </a:r>
                      <a:endParaRPr lang="en-US" sz="120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200">
                          <a:effectLst/>
                        </a:rPr>
                        <a:t>0.96</a:t>
                      </a:r>
                      <a:endParaRPr lang="en-US" sz="120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0595">
                <a:tc>
                  <a:txBody>
                    <a:bodyPr/>
                    <a:lstStyle/>
                    <a:p>
                      <a:pPr indent="0" algn="ctr"/>
                      <a:r>
                        <a:rPr lang="en-US" sz="1200">
                          <a:effectLst/>
                        </a:rPr>
                        <a:t>8</a:t>
                      </a:r>
                      <a:endParaRPr lang="en-US" sz="120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200">
                          <a:effectLst/>
                        </a:rPr>
                        <a:t>0.97</a:t>
                      </a:r>
                      <a:endParaRPr lang="en-US" sz="120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200">
                          <a:effectLst/>
                        </a:rPr>
                        <a:t>0.94</a:t>
                      </a:r>
                      <a:endParaRPr lang="en-US" sz="120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200">
                          <a:effectLst/>
                        </a:rPr>
                        <a:t>0.98</a:t>
                      </a:r>
                      <a:endParaRPr lang="en-US" sz="120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200">
                          <a:effectLst/>
                        </a:rPr>
                        <a:t>0.97</a:t>
                      </a:r>
                      <a:endParaRPr lang="en-US" sz="120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200">
                          <a:effectLst/>
                        </a:rPr>
                        <a:t>0.96</a:t>
                      </a:r>
                      <a:endParaRPr lang="en-US" sz="120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200" dirty="0">
                          <a:effectLst/>
                        </a:rPr>
                        <a:t>0.97</a:t>
                      </a:r>
                      <a:endParaRPr lang="en-US" sz="12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200" dirty="0">
                          <a:effectLst/>
                        </a:rPr>
                        <a:t>0.97</a:t>
                      </a:r>
                      <a:endParaRPr lang="en-US" sz="12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200" dirty="0">
                          <a:effectLst/>
                        </a:rPr>
                        <a:t>1.00</a:t>
                      </a:r>
                      <a:endParaRPr lang="en-US" sz="12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200" dirty="0">
                          <a:effectLst/>
                        </a:rPr>
                        <a:t>0.96</a:t>
                      </a:r>
                      <a:endParaRPr lang="en-US" sz="12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200">
                          <a:effectLst/>
                        </a:rPr>
                        <a:t>0.96</a:t>
                      </a:r>
                      <a:endParaRPr lang="en-US" sz="120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0595">
                <a:tc>
                  <a:txBody>
                    <a:bodyPr/>
                    <a:lstStyle/>
                    <a:p>
                      <a:pPr indent="0" algn="ctr"/>
                      <a:r>
                        <a:rPr lang="en-US" sz="1200">
                          <a:effectLst/>
                        </a:rPr>
                        <a:t>9</a:t>
                      </a:r>
                      <a:endParaRPr lang="en-US" sz="120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200">
                          <a:effectLst/>
                        </a:rPr>
                        <a:t>0.96</a:t>
                      </a:r>
                      <a:endParaRPr lang="en-US" sz="120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200">
                          <a:effectLst/>
                        </a:rPr>
                        <a:t>0.93</a:t>
                      </a:r>
                      <a:endParaRPr lang="en-US" sz="120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200">
                          <a:effectLst/>
                        </a:rPr>
                        <a:t>0.97</a:t>
                      </a:r>
                      <a:endParaRPr lang="en-US" sz="120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200">
                          <a:effectLst/>
                        </a:rPr>
                        <a:t>0.96</a:t>
                      </a:r>
                      <a:endParaRPr lang="en-US" sz="120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200">
                          <a:effectLst/>
                        </a:rPr>
                        <a:t>0.97</a:t>
                      </a:r>
                      <a:endParaRPr lang="en-US" sz="120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200">
                          <a:effectLst/>
                        </a:rPr>
                        <a:t>0.97</a:t>
                      </a:r>
                      <a:endParaRPr lang="en-US" sz="120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200" dirty="0">
                          <a:effectLst/>
                        </a:rPr>
                        <a:t>0.97</a:t>
                      </a:r>
                      <a:endParaRPr lang="en-US" sz="12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200">
                          <a:effectLst/>
                        </a:rPr>
                        <a:t>0.96</a:t>
                      </a:r>
                      <a:endParaRPr lang="en-US" sz="120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200" dirty="0">
                          <a:effectLst/>
                        </a:rPr>
                        <a:t>1.00</a:t>
                      </a:r>
                      <a:endParaRPr lang="en-US" sz="12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200" dirty="0">
                          <a:effectLst/>
                        </a:rPr>
                        <a:t>0.97</a:t>
                      </a:r>
                      <a:endParaRPr lang="en-US" sz="12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0595">
                <a:tc>
                  <a:txBody>
                    <a:bodyPr/>
                    <a:lstStyle/>
                    <a:p>
                      <a:pPr indent="0" algn="ctr"/>
                      <a:r>
                        <a:rPr lang="en-US" sz="1200" dirty="0">
                          <a:effectLst/>
                        </a:rPr>
                        <a:t>10</a:t>
                      </a:r>
                      <a:endParaRPr lang="en-US" sz="12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200">
                          <a:effectLst/>
                        </a:rPr>
                        <a:t>0.95</a:t>
                      </a:r>
                      <a:endParaRPr lang="en-US" sz="120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200">
                          <a:effectLst/>
                        </a:rPr>
                        <a:t>0.93</a:t>
                      </a:r>
                      <a:endParaRPr lang="en-US" sz="120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200">
                          <a:effectLst/>
                        </a:rPr>
                        <a:t>0.97</a:t>
                      </a:r>
                      <a:endParaRPr lang="en-US" sz="120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200">
                          <a:effectLst/>
                        </a:rPr>
                        <a:t>0.96</a:t>
                      </a:r>
                      <a:endParaRPr lang="en-US" sz="120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200">
                          <a:effectLst/>
                        </a:rPr>
                        <a:t>0.96</a:t>
                      </a:r>
                      <a:endParaRPr lang="en-US" sz="120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200">
                          <a:effectLst/>
                        </a:rPr>
                        <a:t>0.95</a:t>
                      </a:r>
                      <a:endParaRPr lang="en-US" sz="120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200">
                          <a:effectLst/>
                        </a:rPr>
                        <a:t>0.96</a:t>
                      </a:r>
                      <a:endParaRPr lang="en-US" sz="120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200" dirty="0">
                          <a:effectLst/>
                        </a:rPr>
                        <a:t>0.96</a:t>
                      </a:r>
                      <a:endParaRPr lang="en-US" sz="12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200" dirty="0">
                          <a:effectLst/>
                        </a:rPr>
                        <a:t>0.97</a:t>
                      </a:r>
                      <a:endParaRPr lang="en-US" sz="12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200" dirty="0">
                          <a:effectLst/>
                        </a:rPr>
                        <a:t>1.00</a:t>
                      </a:r>
                      <a:endParaRPr lang="en-US" sz="12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8810">
                <a:tc>
                  <a:txBody>
                    <a:bodyPr/>
                    <a:lstStyle/>
                    <a:p>
                      <a:pPr indent="0" algn="ctr"/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22881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#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28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14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15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Dataset Correlations</a:t>
            </a:r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943225" y="28987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8593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of Subjects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0880" y="1406688"/>
            <a:ext cx="6096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68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Range of MOS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697" y="1490472"/>
            <a:ext cx="6096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407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Kruskal</a:t>
            </a:r>
            <a:r>
              <a:rPr lang="en-US" dirty="0" smtClean="0"/>
              <a:t>-Wallis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296" y="1490472"/>
            <a:ext cx="5486400" cy="4114800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481328"/>
            <a:ext cx="3602736" cy="4525963"/>
          </a:xfrm>
        </p:spPr>
        <p:txBody>
          <a:bodyPr>
            <a:normAutofit lnSpcReduction="10000"/>
          </a:bodyPr>
          <a:lstStyle/>
          <a:p>
            <a:pPr marL="624078" indent="-514350">
              <a:buFont typeface="+mj-lt"/>
              <a:buAutoNum type="arabicPeriod"/>
            </a:pPr>
            <a:r>
              <a:rPr lang="en-US" dirty="0" smtClean="0"/>
              <a:t>NTIA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NTIA </a:t>
            </a:r>
            <a:r>
              <a:rPr lang="en-US" sz="1700" dirty="0" smtClean="0">
                <a:solidFill>
                  <a:srgbClr val="FF0000"/>
                </a:solidFill>
              </a:rPr>
              <a:t>public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Intel 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IRCCyN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IRCCyN </a:t>
            </a:r>
            <a:r>
              <a:rPr lang="en-US" sz="1700" dirty="0">
                <a:solidFill>
                  <a:srgbClr val="FF0000"/>
                </a:solidFill>
              </a:rPr>
              <a:t>public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Technicolor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Technicolor </a:t>
            </a:r>
            <a:r>
              <a:rPr lang="en-US" sz="1700" dirty="0" smtClean="0">
                <a:solidFill>
                  <a:srgbClr val="FF0000"/>
                </a:solidFill>
              </a:rPr>
              <a:t>public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AGH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AGH </a:t>
            </a:r>
            <a:r>
              <a:rPr lang="en-US" sz="1700" dirty="0" smtClean="0">
                <a:solidFill>
                  <a:srgbClr val="FF0000"/>
                </a:solidFill>
              </a:rPr>
              <a:t>public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OPTICOM</a:t>
            </a:r>
          </a:p>
          <a:p>
            <a:pPr marL="624078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90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206</TotalTime>
  <Words>471</Words>
  <Application>Microsoft Office PowerPoint</Application>
  <PresentationFormat>On-screen Show (4:3)</PresentationFormat>
  <Paragraphs>270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Concourse</vt:lpstr>
      <vt:lpstr>The Influence of Environment on Audiovisual Subjective Tests</vt:lpstr>
      <vt:lpstr>Experiment Design</vt:lpstr>
      <vt:lpstr>Environment Variables</vt:lpstr>
      <vt:lpstr>Environments</vt:lpstr>
      <vt:lpstr>Subjects</vt:lpstr>
      <vt:lpstr>Dataset Correlations</vt:lpstr>
      <vt:lpstr>Number of Subjects</vt:lpstr>
      <vt:lpstr>Range of MOS</vt:lpstr>
      <vt:lpstr>Kruskal-Wallis</vt:lpstr>
      <vt:lpstr>Confidence Interval (CI) Number of Subjects</vt:lpstr>
      <vt:lpstr>Discrimination Power</vt:lpstr>
      <vt:lpstr>Different Conclusions</vt:lpstr>
      <vt:lpstr>Factors Obscured by Personal Opinion </vt:lpstr>
      <vt:lpstr>Conclusions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Influence of Environment on Audiovisual Subjective Tests</dc:title>
  <dc:creator>Margaret Pinson</dc:creator>
  <cp:lastModifiedBy>Margaret Pinson</cp:lastModifiedBy>
  <cp:revision>13</cp:revision>
  <dcterms:created xsi:type="dcterms:W3CDTF">2006-08-16T00:00:00Z</dcterms:created>
  <dcterms:modified xsi:type="dcterms:W3CDTF">2011-12-06T15:41:59Z</dcterms:modified>
</cp:coreProperties>
</file>